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77" r:id="rId2"/>
    <p:sldId id="284" r:id="rId3"/>
    <p:sldId id="278" r:id="rId4"/>
    <p:sldId id="279" r:id="rId5"/>
    <p:sldId id="280" r:id="rId6"/>
    <p:sldId id="281" r:id="rId7"/>
    <p:sldId id="282" r:id="rId8"/>
    <p:sldId id="283" r:id="rId9"/>
  </p:sldIdLst>
  <p:sldSz cx="9144000" cy="6858000" type="screen4x3"/>
  <p:notesSz cx="6797675" cy="9926638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notesView">
  <p:normalViewPr>
    <p:restoredLeft sz="15620"/>
    <p:restoredTop sz="72750" autoAdjust="0"/>
  </p:normalViewPr>
  <p:slideViewPr>
    <p:cSldViewPr>
      <p:cViewPr varScale="1">
        <p:scale>
          <a:sx n="83" d="100"/>
          <a:sy n="83" d="100"/>
        </p:scale>
        <p:origin x="-77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79" d="100"/>
          <a:sy n="79" d="100"/>
        </p:scale>
        <p:origin x="-2094" y="-84"/>
      </p:cViewPr>
      <p:guideLst>
        <p:guide orient="horz" pos="3127"/>
        <p:guide pos="2141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3871CD8F-520B-4F77-90A3-BE5FFE7FC2D2}" type="datetimeFigureOut">
              <a:rPr lang="en-US"/>
              <a:pPr>
                <a:defRPr/>
              </a:pPr>
              <a:t>16/03/2011</a:t>
            </a:fld>
            <a:endParaRPr lang="en-US"/>
          </a:p>
        </p:txBody>
      </p:sp>
      <p:sp>
        <p:nvSpPr>
          <p:cNvPr id="13316" name="Rectangle 4"/>
          <p:cNvSpPr>
            <a:spLocks noGrp="1" noRot="1" noChangeArrowheads="1" noTextEdit="1"/>
          </p:cNvSpPr>
          <p:nvPr>
            <p:ph type="sldImg" idx="2"/>
          </p:nvPr>
        </p:nvSpPr>
        <p:spPr bwMode="auto">
          <a:xfrm>
            <a:off x="915988" y="744538"/>
            <a:ext cx="4965700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C4C97B56-6A35-4B4F-9CFC-D220DD55173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15988" y="744538"/>
            <a:ext cx="4964112" cy="3722687"/>
          </a:xfrm>
          <a:ln/>
        </p:spPr>
      </p:sp>
      <p:sp>
        <p:nvSpPr>
          <p:cNvPr id="15362" name="Rectangle 3"/>
          <p:cNvSpPr>
            <a:spLocks noGrp="1"/>
          </p:cNvSpPr>
          <p:nvPr>
            <p:ph type="body" idx="1"/>
          </p:nvPr>
        </p:nvSpPr>
        <p:spPr>
          <a:xfrm>
            <a:off x="906463" y="4714875"/>
            <a:ext cx="4984750" cy="4467225"/>
          </a:xfrm>
          <a:noFill/>
          <a:ln/>
        </p:spPr>
        <p:txBody>
          <a:bodyPr/>
          <a:lstStyle/>
          <a:p>
            <a:r>
              <a:rPr lang="en-US" b="1" smtClean="0"/>
              <a:t>Expected Results</a:t>
            </a:r>
            <a:endParaRPr lang="en-CA" smtClean="0"/>
          </a:p>
          <a:p>
            <a:r>
              <a:rPr lang="en-US" smtClean="0"/>
              <a:t>Participants work together to identify different options for applying the HRBA to the planned steps for country analysis</a:t>
            </a:r>
          </a:p>
          <a:p>
            <a:endParaRPr lang="en-US" smtClean="0"/>
          </a:p>
          <a:p>
            <a:r>
              <a:rPr lang="en-US" smtClean="0"/>
              <a:t>Speaking points:</a:t>
            </a:r>
          </a:p>
          <a:p>
            <a:r>
              <a:rPr lang="en-GB" smtClean="0"/>
              <a:t>- In the absence of a CCA, the UNCT must be much more opportunistic about finding places to apply a HRBA to country analysis</a:t>
            </a:r>
            <a:endParaRPr lang="en-CA" smtClean="0"/>
          </a:p>
          <a:p>
            <a:r>
              <a:rPr lang="en-GB" smtClean="0"/>
              <a:t>- These opportunities may not lend themselves to a full 3-step process (as we have just completed)</a:t>
            </a:r>
            <a:endParaRPr lang="en-CA" smtClean="0"/>
          </a:p>
          <a:p>
            <a:r>
              <a:rPr lang="en-GB" smtClean="0"/>
              <a:t>- The UNCT will have to be strategic about what elements and steps of a HRBA it can best apply to generate valuable insights and change</a:t>
            </a:r>
            <a:endParaRPr lang="en-CA" smtClean="0"/>
          </a:p>
          <a:p>
            <a:r>
              <a:rPr lang="en-GB" smtClean="0"/>
              <a:t>- This exercise will help us to explore these options.</a:t>
            </a:r>
            <a:endParaRPr lang="en-CA" smtClean="0"/>
          </a:p>
          <a:p>
            <a:endParaRPr lang="en-CA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15988" y="744538"/>
            <a:ext cx="4964112" cy="3722687"/>
          </a:xfrm>
          <a:ln/>
        </p:spPr>
      </p:sp>
      <p:sp>
        <p:nvSpPr>
          <p:cNvPr id="18434" name="Notes Placeholder 2"/>
          <p:cNvSpPr>
            <a:spLocks noGrp="1"/>
          </p:cNvSpPr>
          <p:nvPr>
            <p:ph type="body" idx="1"/>
          </p:nvPr>
        </p:nvSpPr>
        <p:spPr>
          <a:xfrm>
            <a:off x="906463" y="4714875"/>
            <a:ext cx="4984750" cy="4467225"/>
          </a:xfrm>
          <a:noFill/>
          <a:ln/>
        </p:spPr>
        <p:txBody>
          <a:bodyPr/>
          <a:lstStyle/>
          <a:p>
            <a:r>
              <a:rPr lang="en-US" smtClean="0"/>
              <a:t>The Coordination Officer should make a brief presentation about the </a:t>
            </a:r>
            <a:r>
              <a:rPr lang="en-CA" smtClean="0"/>
              <a:t>the planned steps for the UNCT’s contribution to country analysis (from the UNDAF Road Map)</a:t>
            </a:r>
          </a:p>
          <a:p>
            <a:r>
              <a:rPr lang="en-US" smtClean="0"/>
              <a:t>- Conclude with the short-list of opportunities for applying a HRBA to country analysis exercises (see above)</a:t>
            </a:r>
            <a:endParaRPr lang="en-CA" smtClean="0"/>
          </a:p>
          <a:p>
            <a:r>
              <a:rPr lang="en-US" smtClean="0"/>
              <a:t>- Facilitate a plenary discussion and ask participants to select up to 3 opportunities as priorities for the near term (next 3-6 months)</a:t>
            </a:r>
            <a:endParaRPr lang="en-CA" smtClean="0"/>
          </a:p>
          <a:p>
            <a:r>
              <a:rPr lang="en-US" smtClean="0"/>
              <a:t>- These issues will drive the next group exercise </a:t>
            </a:r>
            <a:endParaRPr lang="en-CA" smtClean="0"/>
          </a:p>
          <a:p>
            <a:endParaRPr lang="en-CA" smtClean="0"/>
          </a:p>
        </p:txBody>
      </p:sp>
      <p:sp>
        <p:nvSpPr>
          <p:cNvPr id="18435" name="Slide Number Placeholder 3"/>
          <p:cNvSpPr txBox="1">
            <a:spLocks noGrp="1"/>
          </p:cNvSpPr>
          <p:nvPr/>
        </p:nvSpPr>
        <p:spPr bwMode="auto">
          <a:xfrm>
            <a:off x="3851275" y="9428163"/>
            <a:ext cx="2946400" cy="49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65FE9F7E-46EA-478D-9178-9E5DDAD0E876}" type="slidenum">
              <a:rPr lang="en-GB" sz="1200">
                <a:latin typeface="Times New Roman" pitchFamily="18" charset="0"/>
              </a:rPr>
              <a:pPr algn="r"/>
              <a:t>3</a:t>
            </a:fld>
            <a:endParaRPr lang="en-GB" sz="120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15988" y="744538"/>
            <a:ext cx="4964112" cy="3722687"/>
          </a:xfrm>
          <a:ln/>
        </p:spPr>
      </p:sp>
      <p:sp>
        <p:nvSpPr>
          <p:cNvPr id="20482" name="Rectangle 3"/>
          <p:cNvSpPr>
            <a:spLocks noGrp="1"/>
          </p:cNvSpPr>
          <p:nvPr>
            <p:ph type="body" idx="1"/>
          </p:nvPr>
        </p:nvSpPr>
        <p:spPr>
          <a:xfrm>
            <a:off x="906463" y="4714875"/>
            <a:ext cx="4984750" cy="4467225"/>
          </a:xfrm>
          <a:noFill/>
          <a:ln/>
        </p:spPr>
        <p:txBody>
          <a:bodyPr/>
          <a:lstStyle/>
          <a:p>
            <a:r>
              <a:rPr lang="en-US" smtClean="0"/>
              <a:t> </a:t>
            </a:r>
            <a:r>
              <a:rPr lang="en-US" u="sng" smtClean="0"/>
              <a:t>Before the workshop</a:t>
            </a:r>
            <a:r>
              <a:rPr lang="en-US" smtClean="0"/>
              <a:t>, the facilitation team should discuss with the UNCT and RCO about different concrete opportunities for integrating HRBA into ongoing or planned country analysis exercises, such as those for:</a:t>
            </a:r>
            <a:endParaRPr lang="en-CA" smtClean="0"/>
          </a:p>
          <a:p>
            <a:r>
              <a:rPr lang="en-US" smtClean="0"/>
              <a:t>The National Development Plan or PRS</a:t>
            </a:r>
            <a:endParaRPr lang="en-CA" smtClean="0"/>
          </a:p>
          <a:p>
            <a:r>
              <a:rPr lang="en-US" smtClean="0"/>
              <a:t>National sectoral plans and strategies</a:t>
            </a:r>
            <a:endParaRPr lang="en-CA" smtClean="0"/>
          </a:p>
          <a:p>
            <a:r>
              <a:rPr lang="en-US" smtClean="0"/>
              <a:t>Analytical exercises for preparation of the UNDAF, including a CCA</a:t>
            </a:r>
            <a:endParaRPr lang="en-CA" smtClean="0"/>
          </a:p>
          <a:p>
            <a:r>
              <a:rPr lang="en-US" smtClean="0"/>
              <a:t>Ongoing situation analysis for UN-supported programmes.</a:t>
            </a:r>
            <a:endParaRPr lang="en-CA" smtClean="0"/>
          </a:p>
          <a:p>
            <a:pPr eaLnBrk="1" hangingPunct="1"/>
            <a:endParaRPr lang="en-CA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15988" y="744538"/>
            <a:ext cx="4964112" cy="3722687"/>
          </a:xfrm>
          <a:ln/>
        </p:spPr>
      </p:sp>
      <p:sp>
        <p:nvSpPr>
          <p:cNvPr id="22530" name="Notes Placeholder 2"/>
          <p:cNvSpPr>
            <a:spLocks noGrp="1"/>
          </p:cNvSpPr>
          <p:nvPr>
            <p:ph type="body" idx="1"/>
          </p:nvPr>
        </p:nvSpPr>
        <p:spPr>
          <a:xfrm>
            <a:off x="906463" y="4714875"/>
            <a:ext cx="4984750" cy="4467225"/>
          </a:xfrm>
          <a:noFill/>
          <a:ln/>
        </p:spPr>
        <p:txBody>
          <a:bodyPr/>
          <a:lstStyle/>
          <a:p>
            <a:r>
              <a:rPr lang="en-US" smtClean="0"/>
              <a:t>If the </a:t>
            </a:r>
            <a:r>
              <a:rPr lang="en-US" b="1" smtClean="0"/>
              <a:t>Reality Check</a:t>
            </a:r>
            <a:r>
              <a:rPr lang="en-US" smtClean="0"/>
              <a:t> session on day 2 produced concrete results, begin my summarizing these results, and ask participants if there are any </a:t>
            </a:r>
            <a:r>
              <a:rPr lang="en-US" u="sng" smtClean="0"/>
              <a:t>additional</a:t>
            </a:r>
            <a:r>
              <a:rPr lang="en-US" smtClean="0"/>
              <a:t> entry points</a:t>
            </a:r>
            <a:endParaRPr lang="en-CA" smtClean="0"/>
          </a:p>
          <a:p>
            <a:endParaRPr lang="en-CA" smtClean="0"/>
          </a:p>
        </p:txBody>
      </p:sp>
      <p:sp>
        <p:nvSpPr>
          <p:cNvPr id="22531" name="Slide Number Placeholder 3"/>
          <p:cNvSpPr txBox="1">
            <a:spLocks noGrp="1"/>
          </p:cNvSpPr>
          <p:nvPr/>
        </p:nvSpPr>
        <p:spPr bwMode="auto">
          <a:xfrm>
            <a:off x="3851275" y="9428163"/>
            <a:ext cx="2946400" cy="49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7590EBD2-BCAE-413D-BC3D-4415C4A877F1}" type="slidenum">
              <a:rPr lang="en-GB" sz="1200">
                <a:latin typeface="Times New Roman" pitchFamily="18" charset="0"/>
              </a:rPr>
              <a:pPr algn="r"/>
              <a:t>5</a:t>
            </a:fld>
            <a:endParaRPr lang="en-GB" sz="120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2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15988" y="744538"/>
            <a:ext cx="4964112" cy="3722687"/>
          </a:xfrm>
          <a:ln/>
        </p:spPr>
      </p:sp>
      <p:sp>
        <p:nvSpPr>
          <p:cNvPr id="24578" name="Rectangle 3"/>
          <p:cNvSpPr>
            <a:spLocks noGrp="1"/>
          </p:cNvSpPr>
          <p:nvPr>
            <p:ph type="body" idx="1"/>
          </p:nvPr>
        </p:nvSpPr>
        <p:spPr>
          <a:xfrm>
            <a:off x="906463" y="4714875"/>
            <a:ext cx="4984750" cy="4467225"/>
          </a:xfrm>
          <a:noFill/>
          <a:ln/>
        </p:spPr>
        <p:txBody>
          <a:bodyPr/>
          <a:lstStyle/>
          <a:p>
            <a:pPr eaLnBrk="1" hangingPunct="1"/>
            <a:endParaRPr lang="en-CA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2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15988" y="744538"/>
            <a:ext cx="4964112" cy="3722687"/>
          </a:xfrm>
          <a:ln/>
        </p:spPr>
      </p:sp>
      <p:sp>
        <p:nvSpPr>
          <p:cNvPr id="26626" name="Rectangle 3"/>
          <p:cNvSpPr>
            <a:spLocks noGrp="1"/>
          </p:cNvSpPr>
          <p:nvPr>
            <p:ph type="body" idx="1"/>
          </p:nvPr>
        </p:nvSpPr>
        <p:spPr>
          <a:xfrm>
            <a:off x="906463" y="4714875"/>
            <a:ext cx="4984750" cy="4467225"/>
          </a:xfrm>
          <a:noFill/>
          <a:ln/>
        </p:spPr>
        <p:txBody>
          <a:bodyPr/>
          <a:lstStyle/>
          <a:p>
            <a:pPr eaLnBrk="1" hangingPunct="1"/>
            <a:endParaRPr lang="en-CA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2"/>
          <p:cNvSpPr>
            <a:spLocks noGrp="1" noRot="1" noChangeAspect="1" noTextEdit="1"/>
          </p:cNvSpPr>
          <p:nvPr>
            <p:ph type="sldImg"/>
          </p:nvPr>
        </p:nvSpPr>
        <p:spPr>
          <a:xfrm>
            <a:off x="915988" y="744538"/>
            <a:ext cx="4964112" cy="3722687"/>
          </a:xfrm>
          <a:ln/>
        </p:spPr>
      </p:sp>
      <p:sp>
        <p:nvSpPr>
          <p:cNvPr id="28674" name="Rectangle 3"/>
          <p:cNvSpPr>
            <a:spLocks noGrp="1"/>
          </p:cNvSpPr>
          <p:nvPr>
            <p:ph type="body" idx="1"/>
          </p:nvPr>
        </p:nvSpPr>
        <p:spPr>
          <a:xfrm>
            <a:off x="906463" y="4714875"/>
            <a:ext cx="4984750" cy="4467225"/>
          </a:xfrm>
          <a:noFill/>
          <a:ln/>
        </p:spPr>
        <p:txBody>
          <a:bodyPr/>
          <a:lstStyle/>
          <a:p>
            <a:pPr eaLnBrk="1" hangingPunct="1"/>
            <a:endParaRPr lang="en-CA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0AA992-CE96-4B9E-8F0B-9D194B8AEC4B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30FEDE-B568-4E90-BE35-0E521252768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C20862-C030-4CF8-8B67-CA6321840AE9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A2EA92-BFEF-4DD4-8428-8C319D43282F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6DD2D4-3AB4-4813-9D64-E8F4B5716F9B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14474E-51EF-44E5-9F8F-73BCDE5ABA77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51D347-EDB1-47CB-8E3A-D5D576992696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4131F7-4999-4C91-B282-07E6E6449AA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46B773-F22E-4184-AE95-0BF61C37BF2E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5FB608-5D91-4913-B198-637CF43196B2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FEB616-58A7-4B42-A047-8D460790024E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2B0FEA-6A36-4698-B303-9A8DBCD7954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34AEDC-1E4C-4E6F-893B-79B3DDFAA29B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1D92C2-EBAE-4C13-B702-D6DE62961A59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127335-E14D-4AA4-8CF7-51A184A9E7A6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8AF725-3620-42CC-B50B-36B8C6B44F2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E:\My Pictures\UN Logos\logoneg_pantone660-no-frame.jpg"/>
          <p:cNvPicPr>
            <a:picLocks noChangeAspect="1" noChangeArrowheads="1"/>
          </p:cNvPicPr>
          <p:nvPr userDrawn="1"/>
        </p:nvPicPr>
        <p:blipFill rotWithShape="1">
          <a:blip r:embed="rId2">
            <a:duotone>
              <a:schemeClr val="bg2">
                <a:shade val="45000"/>
                <a:satMod val="135000"/>
              </a:schemeClr>
              <a:prstClr val="white"/>
            </a:duotone>
            <a:extLst>
              <a:ext uri="{BEBA8EAE-BF5A-486C-A8C5-ECC9F3942E4B}"/>
              <a:ext uri="{28A0092B-C50C-407E-A947-70E740481C1C}"/>
            </a:extLst>
          </a:blip>
          <a:srcRect l="43602" b="25123"/>
          <a:stretch/>
        </p:blipFill>
        <p:spPr bwMode="auto">
          <a:xfrm>
            <a:off x="0" y="1997825"/>
            <a:ext cx="4384035" cy="4846612"/>
          </a:xfrm>
          <a:prstGeom prst="rect">
            <a:avLst/>
          </a:prstGeom>
          <a:noFill/>
          <a:extLst>
            <a:ext uri="{909E8E84-426E-40DD-AFC4-6F175D3DCCD1}"/>
          </a:extLst>
        </p:spPr>
      </p:pic>
      <p:pic>
        <p:nvPicPr>
          <p:cNvPr id="3" name="Picture 4" descr="E:\My Pictures\UN Logos\Copy of Logo_UNSSC_pantone_660.jpg"/>
          <p:cNvPicPr>
            <a:picLocks noChangeAspect="1" noChangeArrowheads="1"/>
          </p:cNvPicPr>
          <p:nvPr userDrawn="1"/>
        </p:nvPicPr>
        <p:blipFill>
          <a:blip r:embed="rId3"/>
          <a:srcRect/>
          <a:stretch>
            <a:fillRect/>
          </a:stretch>
        </p:blipFill>
        <p:spPr bwMode="auto">
          <a:xfrm>
            <a:off x="179388" y="188913"/>
            <a:ext cx="1152525" cy="1152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7FAAA0-D582-4D53-B1E0-5727D13FBF45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341E32-986E-4F3C-9F46-58C17B1FB99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211DB2-CC27-41A5-A94C-25C940315BEF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C44F55-D78D-4267-A427-A09C7015804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573E71-30BC-46DE-9A5D-7FAC75B9CAF2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8FE2A0-4016-4816-9DEF-FC58EB75B00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GB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B546B41-FEAE-49BE-9AF0-3CBDECE8BBFB}" type="datetimeFigureOut">
              <a:rPr lang="en-GB"/>
              <a:pPr>
                <a:defRPr/>
              </a:pPr>
              <a:t>16/03/2011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DDC3DAA-5138-4D85-88F6-37F88A71146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60" r:id="rId7"/>
    <p:sldLayoutId id="2147483653" r:id="rId8"/>
    <p:sldLayoutId id="2147483652" r:id="rId9"/>
    <p:sldLayoutId id="2147483651" r:id="rId10"/>
    <p:sldLayoutId id="214748365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4"/>
          <p:cNvSpPr>
            <a:spLocks noGrp="1" noChangeArrowheads="1"/>
          </p:cNvSpPr>
          <p:nvPr>
            <p:ph type="ctrTitle" idx="4294967295"/>
          </p:nvPr>
        </p:nvSpPr>
        <p:spPr>
          <a:xfrm>
            <a:off x="685800" y="1295400"/>
            <a:ext cx="7772400" cy="2305050"/>
          </a:xfrm>
        </p:spPr>
        <p:txBody>
          <a:bodyPr/>
          <a:lstStyle/>
          <a:p>
            <a:pPr eaLnBrk="1" hangingPunct="1">
              <a:defRPr/>
            </a:pPr>
            <a:r>
              <a:rPr lang="en-US" b="1" smtClean="0"/>
              <a:t>Next Steps</a:t>
            </a:r>
            <a:r>
              <a:rPr lang="en-CA" i="1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smtClean="0"/>
              <a:t>Session objectives</a:t>
            </a:r>
          </a:p>
        </p:txBody>
      </p:sp>
      <p:sp>
        <p:nvSpPr>
          <p:cNvPr id="16386" name="Rectangle 3"/>
          <p:cNvSpPr>
            <a:spLocks noGrp="1"/>
          </p:cNvSpPr>
          <p:nvPr>
            <p:ph type="body" idx="4294967295"/>
          </p:nvPr>
        </p:nvSpPr>
        <p:spPr>
          <a:xfrm>
            <a:off x="468313" y="1916113"/>
            <a:ext cx="8229600" cy="4525962"/>
          </a:xfrm>
        </p:spPr>
        <p:txBody>
          <a:bodyPr/>
          <a:lstStyle/>
          <a:p>
            <a:pPr>
              <a:buFontTx/>
              <a:buChar char="-"/>
            </a:pPr>
            <a:r>
              <a:rPr lang="en-US" smtClean="0"/>
              <a:t>Identify  entry points and practical steps to apply HRBA-RBM to the planned UNDAF process</a:t>
            </a:r>
          </a:p>
          <a:p>
            <a:pPr>
              <a:buFontTx/>
              <a:buNone/>
            </a:pPr>
            <a:endParaRPr lang="en-CA" smtClean="0"/>
          </a:p>
          <a:p>
            <a:pPr>
              <a:buFont typeface="Arial" charset="0"/>
              <a:buNone/>
            </a:pPr>
            <a:r>
              <a:rPr lang="en-US" smtClean="0"/>
              <a:t>- Give the UNCT an opportunity to reflect on what has been learned during the workshop and discuss implications for its future work</a:t>
            </a:r>
            <a:endParaRPr lang="en-CA" smtClean="0"/>
          </a:p>
          <a:p>
            <a:endParaRPr lang="en-US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>
              <a:defRPr/>
            </a:pPr>
            <a:r>
              <a:rPr lang="en-US" sz="4000" smtClean="0"/>
              <a:t>What’s the plan?</a:t>
            </a:r>
            <a:br>
              <a:rPr lang="en-US" sz="4000" smtClean="0"/>
            </a:br>
            <a:r>
              <a:rPr lang="en-US" sz="4000" smtClean="0"/>
              <a:t>What’s our focus?</a:t>
            </a:r>
            <a:endParaRPr lang="en-CA" sz="4000" smtClean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7410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r>
              <a:rPr lang="en-CA" sz="2000" i="1" smtClean="0">
                <a:solidFill>
                  <a:srgbClr val="FF0000"/>
                </a:solidFill>
              </a:rPr>
              <a:t>&gt;&gt; Insert presentation by country CO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CA" b="1" smtClean="0"/>
              <a:t>Opportunities</a:t>
            </a:r>
          </a:p>
        </p:txBody>
      </p:sp>
      <p:sp>
        <p:nvSpPr>
          <p:cNvPr id="19458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57200" y="1681163"/>
            <a:ext cx="8229600" cy="4706937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Font typeface="Arial" charset="0"/>
              <a:buNone/>
            </a:pPr>
            <a:r>
              <a:rPr lang="en-US" altLang="ja-JP" sz="2000" i="1" smtClean="0">
                <a:solidFill>
                  <a:srgbClr val="FF0000"/>
                </a:solidFill>
                <a:cs typeface="ＭＳ Ｐゴシック"/>
              </a:rPr>
              <a:t>&gt;&gt; Key opportunities for integrating HRBA in country analysis, based on discussion with RC, UNCT and RCO.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</a:pPr>
            <a:r>
              <a:rPr lang="en-US" altLang="ja-JP" sz="2200" smtClean="0">
                <a:cs typeface="ＭＳ Ｐゴシック"/>
              </a:rPr>
              <a:t>	</a:t>
            </a:r>
            <a:endParaRPr lang="en-CA" sz="22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CA" b="1" smtClean="0"/>
              <a:t>Entry Points</a:t>
            </a:r>
          </a:p>
        </p:txBody>
      </p:sp>
      <p:sp>
        <p:nvSpPr>
          <p:cNvPr id="21506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>
              <a:spcBef>
                <a:spcPts val="600"/>
              </a:spcBef>
            </a:pPr>
            <a:r>
              <a:rPr lang="en-US" smtClean="0"/>
              <a:t>What are the best opportunities for integrating HRBA and RBM into the country’s UNDAF process?</a:t>
            </a:r>
            <a:endParaRPr lang="en-CA" smtClean="0"/>
          </a:p>
          <a:p>
            <a:pPr>
              <a:spcBef>
                <a:spcPts val="600"/>
              </a:spcBef>
              <a:buFont typeface="Arial" charset="0"/>
              <a:buNone/>
            </a:pPr>
            <a:endParaRPr lang="en-US" smtClean="0"/>
          </a:p>
          <a:p>
            <a:pPr>
              <a:spcBef>
                <a:spcPts val="600"/>
              </a:spcBef>
              <a:buFont typeface="Arial" charset="0"/>
              <a:buNone/>
            </a:pPr>
            <a:r>
              <a:rPr lang="en-US" smtClean="0"/>
              <a:t>Discussion</a:t>
            </a:r>
          </a:p>
          <a:p>
            <a:pPr>
              <a:spcBef>
                <a:spcPts val="600"/>
              </a:spcBef>
              <a:buFont typeface="Arial" charset="0"/>
              <a:buNone/>
            </a:pPr>
            <a:r>
              <a:rPr lang="en-US" smtClean="0"/>
              <a:t>Agree on priorities (up to 4)</a:t>
            </a:r>
            <a:endParaRPr lang="en-CA" smtClean="0"/>
          </a:p>
          <a:p>
            <a:endParaRPr lang="en-CA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760413" y="-26988"/>
            <a:ext cx="7772400" cy="1143001"/>
          </a:xfrm>
        </p:spPr>
        <p:txBody>
          <a:bodyPr/>
          <a:lstStyle/>
          <a:p>
            <a:pPr eaLnBrk="1" hangingPunct="1"/>
            <a:r>
              <a:rPr lang="en-CA" sz="4000" b="1" smtClean="0"/>
              <a:t>Group Exercise: Next Steps</a:t>
            </a:r>
          </a:p>
        </p:txBody>
      </p:sp>
      <p:sp>
        <p:nvSpPr>
          <p:cNvPr id="23554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57200" y="908050"/>
            <a:ext cx="8229600" cy="5834063"/>
          </a:xfrm>
        </p:spPr>
        <p:txBody>
          <a:bodyPr/>
          <a:lstStyle/>
          <a:p>
            <a:pPr algn="ctr" eaLnBrk="1" hangingPunct="1">
              <a:lnSpc>
                <a:spcPct val="110000"/>
              </a:lnSpc>
              <a:spcBef>
                <a:spcPts val="600"/>
              </a:spcBef>
              <a:buFont typeface="Arial" charset="0"/>
              <a:buNone/>
            </a:pPr>
            <a:r>
              <a:rPr lang="en-GB" sz="2000" smtClean="0"/>
              <a:t>Form 1 group for each entry point</a:t>
            </a:r>
            <a:endParaRPr lang="en-US" sz="2000" smtClean="0"/>
          </a:p>
          <a:p>
            <a:pPr eaLnBrk="1" hangingPunct="1">
              <a:lnSpc>
                <a:spcPct val="110000"/>
              </a:lnSpc>
              <a:spcBef>
                <a:spcPts val="600"/>
              </a:spcBef>
              <a:buFont typeface="Arial" charset="0"/>
              <a:buNone/>
            </a:pPr>
            <a:r>
              <a:rPr lang="en-US" sz="2000" smtClean="0"/>
              <a:t>In groups…</a:t>
            </a:r>
          </a:p>
          <a:p>
            <a:pPr eaLnBrk="1" hangingPunct="1">
              <a:lnSpc>
                <a:spcPct val="110000"/>
              </a:lnSpc>
              <a:spcBef>
                <a:spcPts val="600"/>
              </a:spcBef>
              <a:spcAft>
                <a:spcPct val="20000"/>
              </a:spcAft>
            </a:pPr>
            <a:r>
              <a:rPr lang="en-US" sz="2000" smtClean="0"/>
              <a:t>Identify the </a:t>
            </a:r>
            <a:r>
              <a:rPr lang="en-US" sz="2000" b="1" smtClean="0"/>
              <a:t>result</a:t>
            </a:r>
            <a:r>
              <a:rPr lang="en-US" sz="2000" smtClean="0"/>
              <a:t> you want to achieve </a:t>
            </a:r>
            <a:r>
              <a:rPr lang="en-US" sz="1500" smtClean="0"/>
              <a:t>(short term, practical)</a:t>
            </a:r>
          </a:p>
          <a:p>
            <a:pPr eaLnBrk="1" hangingPunct="1">
              <a:lnSpc>
                <a:spcPct val="110000"/>
              </a:lnSpc>
              <a:spcBef>
                <a:spcPts val="600"/>
              </a:spcBef>
              <a:spcAft>
                <a:spcPct val="20000"/>
              </a:spcAft>
            </a:pPr>
            <a:r>
              <a:rPr lang="en-CA" sz="2000" smtClean="0"/>
              <a:t>Think about different strategies - identify </a:t>
            </a:r>
            <a:r>
              <a:rPr lang="en-CA" sz="2000" b="1" smtClean="0"/>
              <a:t>up to 7 next steps </a:t>
            </a:r>
            <a:r>
              <a:rPr lang="en-CA" sz="2000" smtClean="0"/>
              <a:t>to achieve the result. Formulate as activities </a:t>
            </a:r>
          </a:p>
          <a:p>
            <a:pPr eaLnBrk="1" hangingPunct="1">
              <a:lnSpc>
                <a:spcPct val="110000"/>
              </a:lnSpc>
              <a:spcBef>
                <a:spcPts val="600"/>
              </a:spcBef>
              <a:spcAft>
                <a:spcPct val="20000"/>
              </a:spcAft>
            </a:pPr>
            <a:r>
              <a:rPr lang="en-US" sz="2000" smtClean="0"/>
              <a:t>Give a </a:t>
            </a:r>
            <a:r>
              <a:rPr lang="en-US" sz="2000" b="1" smtClean="0"/>
              <a:t>target date</a:t>
            </a:r>
            <a:r>
              <a:rPr lang="en-US" sz="2000" smtClean="0"/>
              <a:t> for completion</a:t>
            </a:r>
          </a:p>
          <a:p>
            <a:pPr eaLnBrk="1" hangingPunct="1">
              <a:lnSpc>
                <a:spcPct val="110000"/>
              </a:lnSpc>
              <a:spcBef>
                <a:spcPts val="600"/>
              </a:spcBef>
              <a:spcAft>
                <a:spcPct val="20000"/>
              </a:spcAft>
            </a:pPr>
            <a:r>
              <a:rPr lang="en-US" sz="2000" smtClean="0"/>
              <a:t>Assign a </a:t>
            </a:r>
            <a:r>
              <a:rPr lang="en-US" sz="2000" b="1" smtClean="0"/>
              <a:t>focal point</a:t>
            </a:r>
            <a:r>
              <a:rPr lang="en-US" sz="2000" smtClean="0"/>
              <a:t> among civil society groups for the different steps (these can be organizations or individuals)</a:t>
            </a:r>
          </a:p>
          <a:p>
            <a:pPr eaLnBrk="1" hangingPunct="1">
              <a:lnSpc>
                <a:spcPct val="110000"/>
              </a:lnSpc>
              <a:spcBef>
                <a:spcPts val="600"/>
              </a:spcBef>
              <a:spcAft>
                <a:spcPct val="20000"/>
              </a:spcAft>
            </a:pPr>
            <a:r>
              <a:rPr lang="en-US" sz="2000" smtClean="0"/>
              <a:t>List any </a:t>
            </a:r>
            <a:r>
              <a:rPr lang="en-US" sz="2000" b="1" smtClean="0"/>
              <a:t>key resources</a:t>
            </a:r>
            <a:r>
              <a:rPr lang="en-US" sz="2000" smtClean="0"/>
              <a:t> needed for each step </a:t>
            </a:r>
            <a:r>
              <a:rPr lang="en-US" sz="1700" smtClean="0"/>
              <a:t>(reference materials, data, expertise, and funds)</a:t>
            </a:r>
            <a:r>
              <a:rPr lang="en-US" sz="2000" smtClean="0"/>
              <a:t> </a:t>
            </a:r>
          </a:p>
          <a:p>
            <a:pPr eaLnBrk="1" hangingPunct="1">
              <a:lnSpc>
                <a:spcPct val="110000"/>
              </a:lnSpc>
              <a:spcBef>
                <a:spcPts val="600"/>
              </a:spcBef>
              <a:spcAft>
                <a:spcPct val="20000"/>
              </a:spcAft>
            </a:pPr>
            <a:r>
              <a:rPr lang="en-US" sz="2000" smtClean="0"/>
              <a:t>Identify </a:t>
            </a:r>
            <a:r>
              <a:rPr lang="en-US" sz="2000" b="1" smtClean="0"/>
              <a:t>up to 3 major challenges or barriers</a:t>
            </a:r>
            <a:r>
              <a:rPr lang="en-US" sz="2000" smtClean="0"/>
              <a:t>, including any stakeholders who may oppose</a:t>
            </a:r>
            <a:endParaRPr lang="en-CA" sz="2000" smtClean="0"/>
          </a:p>
          <a:p>
            <a:pPr eaLnBrk="1" hangingPunct="1">
              <a:lnSpc>
                <a:spcPct val="110000"/>
              </a:lnSpc>
              <a:spcBef>
                <a:spcPts val="600"/>
              </a:spcBef>
              <a:buFont typeface="Arial" charset="0"/>
              <a:buNone/>
            </a:pPr>
            <a:r>
              <a:rPr lang="en-US" sz="1700" smtClean="0"/>
              <a:t>Prepare your work plan on flip chart – use a table format</a:t>
            </a:r>
          </a:p>
          <a:p>
            <a:pPr eaLnBrk="1" hangingPunct="1">
              <a:lnSpc>
                <a:spcPct val="110000"/>
              </a:lnSpc>
              <a:spcBef>
                <a:spcPts val="600"/>
              </a:spcBef>
              <a:buFont typeface="Arial" charset="0"/>
              <a:buNone/>
            </a:pPr>
            <a:r>
              <a:rPr lang="en-US" sz="1700" smtClean="0"/>
              <a:t>Be as specific as possible - Be prepared to present in plenary</a:t>
            </a:r>
            <a:endParaRPr lang="en-CA" sz="17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484188" y="739775"/>
            <a:ext cx="8229600" cy="806450"/>
          </a:xfrm>
        </p:spPr>
        <p:txBody>
          <a:bodyPr/>
          <a:lstStyle/>
          <a:p>
            <a:pPr eaLnBrk="1" hangingPunct="1"/>
            <a:r>
              <a:rPr lang="en-CA" b="1" smtClean="0"/>
              <a:t>Work Plan Table</a:t>
            </a:r>
          </a:p>
        </p:txBody>
      </p:sp>
      <p:graphicFrame>
        <p:nvGraphicFramePr>
          <p:cNvPr id="459866" name="Group 90"/>
          <p:cNvGraphicFramePr>
            <a:graphicFrameLocks noGrp="1"/>
          </p:cNvGraphicFramePr>
          <p:nvPr>
            <p:ph idx="4294967295"/>
          </p:nvPr>
        </p:nvGraphicFramePr>
        <p:xfrm>
          <a:off x="457200" y="1841500"/>
          <a:ext cx="8229600" cy="4352925"/>
        </p:xfrm>
        <a:graphic>
          <a:graphicData uri="http://schemas.openxmlformats.org/drawingml/2006/table">
            <a:tbl>
              <a:tblPr/>
              <a:tblGrid>
                <a:gridCol w="2867803"/>
                <a:gridCol w="1524107"/>
                <a:gridCol w="1454829"/>
                <a:gridCol w="2382861"/>
              </a:tblGrid>
              <a:tr h="622155">
                <a:tc gridSpan="4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Result:</a:t>
                      </a:r>
                    </a:p>
                  </a:txBody>
                  <a:tcPr marL="83133" marR="83133" marT="40356" marB="4035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</a:tr>
              <a:tr h="82458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Step/ Activity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(What?)</a:t>
                      </a:r>
                    </a:p>
                  </a:txBody>
                  <a:tcPr marL="83133" marR="83133" marT="40356" marB="4035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Completion date </a:t>
                      </a:r>
                      <a:r>
                        <a:rPr kumimoji="0" lang="en-CA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(By when?)</a:t>
                      </a: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Focal point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(Who?)</a:t>
                      </a: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Resources </a:t>
                      </a:r>
                      <a:r>
                        <a:rPr kumimoji="0" lang="en-CA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(With what?)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US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(references, data, expertise, funds)</a:t>
                      </a:r>
                      <a:endParaRPr kumimoji="0" lang="en-CA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0355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1.</a:t>
                      </a:r>
                    </a:p>
                  </a:txBody>
                  <a:tcPr marL="83133" marR="83133" marT="40356" marB="4035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0355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2.</a:t>
                      </a:r>
                    </a:p>
                  </a:txBody>
                  <a:tcPr marL="83133" marR="83133" marT="40356" marB="4035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0355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3.</a:t>
                      </a:r>
                    </a:p>
                  </a:txBody>
                  <a:tcPr marL="83133" marR="83133" marT="40356" marB="4035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0355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4.</a:t>
                      </a:r>
                    </a:p>
                  </a:txBody>
                  <a:tcPr marL="83133" marR="83133" marT="40356" marB="4035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0355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5.</a:t>
                      </a:r>
                    </a:p>
                  </a:txBody>
                  <a:tcPr marL="83133" marR="83133" marT="40356" marB="4035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4419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6. </a:t>
                      </a:r>
                    </a:p>
                  </a:txBody>
                  <a:tcPr marL="83133" marR="83133" marT="40356" marB="4035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4419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0" lang="en-CA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34" charset="-128"/>
                        </a:rPr>
                        <a:t>7.</a:t>
                      </a:r>
                    </a:p>
                  </a:txBody>
                  <a:tcPr marL="83133" marR="83133" marT="40356" marB="40356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en-CA" sz="2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34" charset="-128"/>
                      </a:endParaRPr>
                    </a:p>
                  </a:txBody>
                  <a:tcPr marL="83133" marR="83133" marT="40356" marB="4035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684213" y="188913"/>
            <a:ext cx="7772400" cy="1143000"/>
          </a:xfrm>
        </p:spPr>
        <p:txBody>
          <a:bodyPr/>
          <a:lstStyle/>
          <a:p>
            <a:pPr eaLnBrk="1" hangingPunct="1"/>
            <a:r>
              <a:rPr lang="en-CA" b="1" smtClean="0"/>
              <a:t>Plenary Reflection</a:t>
            </a:r>
          </a:p>
        </p:txBody>
      </p:sp>
      <p:sp>
        <p:nvSpPr>
          <p:cNvPr id="27650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539750" y="1790700"/>
            <a:ext cx="8229600" cy="50673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spcBef>
                <a:spcPts val="600"/>
              </a:spcBef>
            </a:pPr>
            <a:r>
              <a:rPr lang="en-US" sz="3000" smtClean="0"/>
              <a:t>Silent review of work plans</a:t>
            </a:r>
          </a:p>
          <a:p>
            <a:pPr eaLnBrk="1" hangingPunct="1">
              <a:lnSpc>
                <a:spcPct val="80000"/>
              </a:lnSpc>
              <a:spcBef>
                <a:spcPts val="600"/>
              </a:spcBef>
            </a:pPr>
            <a:r>
              <a:rPr lang="en-US" sz="3000" smtClean="0"/>
              <a:t>Clarifying questions?</a:t>
            </a:r>
          </a:p>
          <a:p>
            <a:pPr eaLnBrk="1" hangingPunct="1">
              <a:lnSpc>
                <a:spcPct val="80000"/>
              </a:lnSpc>
              <a:spcBef>
                <a:spcPts val="600"/>
              </a:spcBef>
            </a:pPr>
            <a:r>
              <a:rPr lang="en-US" altLang="ja-JP" sz="3000" smtClean="0">
                <a:cs typeface="ＭＳ Ｐゴシック"/>
              </a:rPr>
              <a:t>Discussion:</a:t>
            </a:r>
          </a:p>
          <a:p>
            <a:pPr lvl="1" eaLnBrk="1" hangingPunct="1">
              <a:lnSpc>
                <a:spcPct val="80000"/>
              </a:lnSpc>
              <a:spcBef>
                <a:spcPts val="600"/>
              </a:spcBef>
            </a:pPr>
            <a:r>
              <a:rPr lang="en-US" altLang="ja-JP" sz="2600" smtClean="0">
                <a:cs typeface="ＭＳ Ｐゴシック"/>
              </a:rPr>
              <a:t>Overall, how feasible is this work plan? Can we do it?</a:t>
            </a:r>
          </a:p>
          <a:p>
            <a:pPr lvl="1" eaLnBrk="1" hangingPunct="1">
              <a:lnSpc>
                <a:spcPct val="80000"/>
              </a:lnSpc>
              <a:spcBef>
                <a:spcPts val="600"/>
              </a:spcBef>
            </a:pPr>
            <a:r>
              <a:rPr lang="en-US" sz="2600" smtClean="0"/>
              <a:t>What is common across the work plans? Is there a sequence in the work plans? </a:t>
            </a:r>
          </a:p>
          <a:p>
            <a:pPr lvl="1" eaLnBrk="1" hangingPunct="1">
              <a:lnSpc>
                <a:spcPct val="80000"/>
              </a:lnSpc>
              <a:spcBef>
                <a:spcPts val="600"/>
              </a:spcBef>
            </a:pPr>
            <a:r>
              <a:rPr lang="en-US" altLang="ja-JP" sz="2600" smtClean="0">
                <a:cs typeface="ＭＳ Ｐゴシック"/>
              </a:rPr>
              <a:t>Are the assigned roles doable and appropriate for the organization/ individual?</a:t>
            </a:r>
          </a:p>
          <a:p>
            <a:pPr lvl="1" eaLnBrk="1" hangingPunct="1">
              <a:lnSpc>
                <a:spcPct val="80000"/>
              </a:lnSpc>
              <a:spcBef>
                <a:spcPts val="600"/>
              </a:spcBef>
            </a:pPr>
            <a:r>
              <a:rPr lang="en-US" altLang="ja-JP" sz="2600" smtClean="0">
                <a:cs typeface="ＭＳ Ｐゴシック"/>
              </a:rPr>
              <a:t>Reflecting back on the workshop, are there any key resources missing?</a:t>
            </a:r>
          </a:p>
          <a:p>
            <a:pPr lvl="1" eaLnBrk="1" hangingPunct="1">
              <a:lnSpc>
                <a:spcPct val="80000"/>
              </a:lnSpc>
              <a:spcBef>
                <a:spcPts val="600"/>
              </a:spcBef>
            </a:pPr>
            <a:r>
              <a:rPr lang="en-US" altLang="ja-JP" sz="2600" smtClean="0">
                <a:cs typeface="ＭＳ Ｐゴシック"/>
              </a:rPr>
              <a:t>Who will be responsible to keep the work plan and remind participants later?</a:t>
            </a:r>
            <a:endParaRPr lang="en-CA" sz="26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557</Words>
  <Application>Microsoft Office PowerPoint</Application>
  <PresentationFormat>On-screen Show (4:3)</PresentationFormat>
  <Paragraphs>71</Paragraphs>
  <Slides>8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Design Template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Arial</vt:lpstr>
      <vt:lpstr>Calibri</vt:lpstr>
      <vt:lpstr>ＭＳ Ｐゴシック</vt:lpstr>
      <vt:lpstr>Times New Roman</vt:lpstr>
      <vt:lpstr>Office Theme</vt:lpstr>
      <vt:lpstr>Office Theme</vt:lpstr>
      <vt:lpstr>Next Steps </vt:lpstr>
      <vt:lpstr>Session objectives</vt:lpstr>
      <vt:lpstr>What’s the plan? What’s our focus?</vt:lpstr>
      <vt:lpstr>Opportunities</vt:lpstr>
      <vt:lpstr>Entry Points</vt:lpstr>
      <vt:lpstr>Group Exercise: Next Steps</vt:lpstr>
      <vt:lpstr>Work Plan Table</vt:lpstr>
      <vt:lpstr>Plenary Reflection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Miguel Panadero</dc:creator>
  <cp:lastModifiedBy>sandrone</cp:lastModifiedBy>
  <cp:revision>6</cp:revision>
  <dcterms:created xsi:type="dcterms:W3CDTF">2011-03-08T14:42:32Z</dcterms:created>
  <dcterms:modified xsi:type="dcterms:W3CDTF">2011-03-16T17:16:17Z</dcterms:modified>
</cp:coreProperties>
</file>